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66" r:id="rId3"/>
    <p:sldId id="257" r:id="rId4"/>
    <p:sldId id="258" r:id="rId5"/>
    <p:sldId id="264" r:id="rId6"/>
    <p:sldId id="263" r:id="rId7"/>
    <p:sldId id="265" r:id="rId8"/>
    <p:sldId id="261" r:id="rId9"/>
    <p:sldId id="262" r:id="rId10"/>
    <p:sldId id="267" r:id="rId11"/>
  </p:sldIdLst>
  <p:sldSz cx="10801350" cy="6858000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52" y="-102"/>
      </p:cViewPr>
      <p:guideLst>
        <p:guide orient="horz" pos="2160"/>
        <p:guide pos="34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E1CCB3-D2ED-4A2E-B426-ACB314B13629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2A1A7-C44A-4C89-B63E-358DB0D7E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3218" y="1447801"/>
            <a:ext cx="7818981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3218" y="4777380"/>
            <a:ext cx="7818981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20" y="4800587"/>
            <a:ext cx="781898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3218" y="685800"/>
            <a:ext cx="7818981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219" y="5367325"/>
            <a:ext cx="781898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18" y="1447800"/>
            <a:ext cx="7818982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218" y="3657600"/>
            <a:ext cx="7818982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176" y="1447800"/>
            <a:ext cx="7086893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710214" y="3771174"/>
            <a:ext cx="6449314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218" y="4350657"/>
            <a:ext cx="7818982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95833" y="971253"/>
            <a:ext cx="7104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266231" y="2613787"/>
            <a:ext cx="7104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17" y="3124201"/>
            <a:ext cx="7818983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218" y="4777381"/>
            <a:ext cx="7818982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0752" y="1981200"/>
            <a:ext cx="26107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578042" y="2667000"/>
            <a:ext cx="259344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680" y="1981200"/>
            <a:ext cx="260132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1330" y="2667000"/>
            <a:ext cx="261067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12039" y="1981200"/>
            <a:ext cx="259766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6312039" y="2667000"/>
            <a:ext cx="2597669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301129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168098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8041" y="4250949"/>
            <a:ext cx="26047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78041" y="2209800"/>
            <a:ext cx="260470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578041" y="4827212"/>
            <a:ext cx="260470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5744" y="4250949"/>
            <a:ext cx="259626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45743" y="2209800"/>
            <a:ext cx="259626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44545" y="4827211"/>
            <a:ext cx="259970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12039" y="4250949"/>
            <a:ext cx="259766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312038" y="2209800"/>
            <a:ext cx="2597669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6311929" y="4827209"/>
            <a:ext cx="260111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301129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168098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57013" y="430214"/>
            <a:ext cx="1552695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042" y="887414"/>
            <a:ext cx="6576446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20" y="2861734"/>
            <a:ext cx="7818980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3218" y="4777381"/>
            <a:ext cx="7818981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7466" y="2060576"/>
            <a:ext cx="3894882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9528" y="2056093"/>
            <a:ext cx="3894883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7466" y="1905000"/>
            <a:ext cx="38948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7466" y="2514600"/>
            <a:ext cx="3894882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9529" y="1905000"/>
            <a:ext cx="389488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9529" y="2514600"/>
            <a:ext cx="3894882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216" y="1447800"/>
            <a:ext cx="3013130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8871" y="1447800"/>
            <a:ext cx="4603329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217" y="3129281"/>
            <a:ext cx="3013129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2290" y="1854192"/>
            <a:ext cx="451199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56864" y="1143000"/>
            <a:ext cx="2835354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3217" y="3657600"/>
            <a:ext cx="450497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6"/>
            <a:ext cx="3576540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8"/>
            <a:ext cx="134876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7627047" y="1676400"/>
            <a:ext cx="2497812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086979" y="1"/>
            <a:ext cx="1420501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7624270" y="6096000"/>
            <a:ext cx="880386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9247249" y="0"/>
            <a:ext cx="607576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2414" y="452718"/>
            <a:ext cx="8331997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7466" y="2052919"/>
            <a:ext cx="792607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8940767" y="1808084"/>
            <a:ext cx="990599" cy="27003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58DDE9B-1B05-40F8-A8D7-8768F2F0EF9A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7710406" y="3242681"/>
            <a:ext cx="3859795" cy="2700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9171704" y="295730"/>
            <a:ext cx="742592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8F10-7058-4CF8-8A28-89989F69B6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 smtClean="0"/>
              <a:t> </a:t>
            </a:r>
            <a:r>
              <a:rPr lang="en-US" b="1" dirty="0" smtClean="0"/>
              <a:t>The Capitalist State and Welfare Development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2414" y="142852"/>
            <a:ext cx="8331997" cy="475952"/>
          </a:xfrm>
        </p:spPr>
        <p:txBody>
          <a:bodyPr/>
          <a:lstStyle/>
          <a:p>
            <a:r>
              <a:rPr lang="en-US" sz="2800" b="1" u="sng" dirty="0" smtClean="0"/>
              <a:t>SUMMARY: CAPITALIST THEORY OF WELFARE</a:t>
            </a:r>
            <a:endParaRPr lang="en-US" sz="2800" b="1" u="sng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" y="1087757"/>
          <a:ext cx="10658473" cy="524556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512427"/>
                <a:gridCol w="2122918"/>
                <a:gridCol w="3586999"/>
                <a:gridCol w="4436129"/>
              </a:tblGrid>
              <a:tr h="83468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S#</a:t>
                      </a:r>
                      <a:endParaRPr lang="en-US" sz="2000" dirty="0"/>
                    </a:p>
                  </a:txBody>
                  <a:tcPr>
                    <a:lnL w="9525" cap="rnd" cmpd="sng" algn="ctr">
                      <a:noFill/>
                      <a:prstDash val="solid"/>
                    </a:lnL>
                    <a:lnR>
                      <a:noFill/>
                    </a:lnR>
                    <a:lnT w="9525" cap="rnd" cmpd="sng" algn="ctr">
                      <a:noFill/>
                      <a:prstDash val="solid"/>
                    </a:lnT>
                    <a:lnB w="285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Stage</a:t>
                      </a:r>
                      <a:r>
                        <a:rPr lang="en-US" sz="2000" baseline="0" dirty="0" smtClean="0"/>
                        <a:t> of Capitalism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rnd" cmpd="sng" algn="ctr">
                      <a:noFill/>
                      <a:prstDash val="solid"/>
                    </a:lnT>
                    <a:lnB w="285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Characteristics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9525" cap="rnd" cmpd="sng" algn="ctr">
                      <a:noFill/>
                      <a:prstDash val="solid"/>
                    </a:lnT>
                    <a:lnB w="285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Nature of welfare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2857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C00000"/>
                    </a:solidFill>
                  </a:tcPr>
                </a:tc>
              </a:tr>
              <a:tr h="11924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9525" cap="rnd" cmpd="sng" algn="ctr">
                      <a:noFill/>
                      <a:prstDash val="solid"/>
                    </a:lnL>
                    <a:lnR>
                      <a:noFill/>
                    </a:lnR>
                    <a:lnT w="28575" cap="rnd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1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Industrial Capitalism 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rnd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1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u="none" dirty="0" smtClean="0"/>
                        <a:t>trade, industry and capital are privately controlled and operated for a profit. </a:t>
                      </a:r>
                      <a:endParaRPr lang="en-US" sz="2000" u="none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8575" cap="rnd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1E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</a:t>
                      </a:r>
                      <a:r>
                        <a:rPr lang="en-US" sz="2000" baseline="0" dirty="0" smtClean="0"/>
                        <a:t> welfare by the state; </a:t>
                      </a:r>
                    </a:p>
                    <a:p>
                      <a:r>
                        <a:rPr lang="en-US" sz="2000" dirty="0" smtClean="0"/>
                        <a:t>Sanitation and housing in proximity</a:t>
                      </a:r>
                      <a:r>
                        <a:rPr lang="en-US" sz="2000" baseline="0" dirty="0" smtClean="0"/>
                        <a:t> to industry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rnd" cmpd="sng" algn="ctr">
                      <a:noFill/>
                      <a:prstDash val="solid"/>
                    </a:lnR>
                    <a:lnT w="28575" cap="rnd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1E00"/>
                    </a:solidFill>
                  </a:tcPr>
                </a:tc>
              </a:tr>
              <a:tr h="119240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9525" cap="rnd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Entrepreneurial Capitalism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private capital, investing in private start-ups, with potential for a viable harvest. 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Risk Coverage; </a:t>
                      </a:r>
                    </a:p>
                    <a:p>
                      <a:r>
                        <a:rPr lang="en-US" sz="2000" dirty="0" smtClean="0"/>
                        <a:t>Social Security, Social Insurance, Child Care, Food Stamp etc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rnd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bg2"/>
                    </a:solidFill>
                  </a:tcPr>
                </a:tc>
              </a:tr>
              <a:tr h="190784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9525" cap="rnd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Corporate Capitalism 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Trade, industry</a:t>
                      </a:r>
                      <a:r>
                        <a:rPr lang="en-US" sz="2000" baseline="0" dirty="0" smtClean="0"/>
                        <a:t> and capital owned by large scale corporations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Improving people’s capacity to buy and consume; </a:t>
                      </a:r>
                    </a:p>
                    <a:p>
                      <a:r>
                        <a:rPr lang="en-US" sz="2000" dirty="0" smtClean="0"/>
                        <a:t>Social Insurance, Social Security, Unemployment Benefits, Mass Health, Mass Education</a:t>
                      </a:r>
                      <a:endParaRPr lang="en-US" sz="2000" dirty="0"/>
                    </a:p>
                  </a:txBody>
                  <a:tcPr>
                    <a:lnL>
                      <a:noFill/>
                    </a:lnL>
                    <a:lnR w="9525" cap="rnd" cmpd="sng" algn="ctr">
                      <a:noFill/>
                      <a:prstDash val="solid"/>
                    </a:lnR>
                    <a:lnT>
                      <a:noFill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Capital 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smtClean="0"/>
              <a:t>a resource or </a:t>
            </a:r>
            <a:r>
              <a:rPr lang="en-US" sz="3600" dirty="0" smtClean="0">
                <a:solidFill>
                  <a:srgbClr val="FFC000"/>
                </a:solidFill>
              </a:rPr>
              <a:t>resources </a:t>
            </a:r>
            <a:r>
              <a:rPr lang="en-US" sz="3600" dirty="0" smtClean="0"/>
              <a:t>that can be used to generate economic </a:t>
            </a:r>
            <a:r>
              <a:rPr lang="en-US" sz="3600" dirty="0" smtClean="0">
                <a:solidFill>
                  <a:srgbClr val="FFC000"/>
                </a:solidFill>
              </a:rPr>
              <a:t>wealth</a:t>
            </a:r>
          </a:p>
          <a:p>
            <a:r>
              <a:rPr lang="en-US" sz="3600" b="1" u="sng" dirty="0" smtClean="0"/>
              <a:t>Capitalism </a:t>
            </a:r>
            <a:r>
              <a:rPr lang="en-US" sz="3600" dirty="0" smtClean="0">
                <a:sym typeface="Wingdings" pitchFamily="2" charset="2"/>
              </a:rPr>
              <a:t> </a:t>
            </a:r>
            <a:r>
              <a:rPr lang="en-US" sz="3600" dirty="0" smtClean="0"/>
              <a:t>an economic system characterized by private or corporate ownership of capital goods.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6176822" y="6488668"/>
            <a:ext cx="4581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Resource</a:t>
            </a:r>
            <a:r>
              <a:rPr lang="en-US" dirty="0" smtClean="0"/>
              <a:t>: a source of supply or support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endParaRPr lang="en-US" sz="2800" b="1" dirty="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400" b="1" dirty="0" smtClean="0"/>
              <a:t>Earnest </a:t>
            </a:r>
            <a:r>
              <a:rPr lang="en-US" sz="4000" b="1" dirty="0" smtClean="0"/>
              <a:t>Mandel</a:t>
            </a:r>
            <a:endParaRPr lang="en-US" sz="4000" dirty="0" smtClean="0"/>
          </a:p>
          <a:p>
            <a:pPr>
              <a:lnSpc>
                <a:spcPct val="80000"/>
              </a:lnSpc>
              <a:defRPr/>
            </a:pPr>
            <a:r>
              <a:rPr lang="en-US" sz="4000" dirty="0" smtClean="0"/>
              <a:t>He has identified </a:t>
            </a:r>
            <a:r>
              <a:rPr lang="en-US" sz="4000" b="1" dirty="0" smtClean="0"/>
              <a:t>several versions of capitalism </a:t>
            </a:r>
            <a:r>
              <a:rPr lang="en-US" sz="4000" dirty="0" smtClean="0"/>
              <a:t>and the resultant </a:t>
            </a:r>
            <a:r>
              <a:rPr lang="en-US" sz="4000" b="1" dirty="0" smtClean="0"/>
              <a:t>impacts on </a:t>
            </a:r>
            <a:r>
              <a:rPr lang="en-US" sz="4000" dirty="0" smtClean="0"/>
              <a:t>the nature of </a:t>
            </a:r>
            <a:r>
              <a:rPr lang="en-US" sz="4000" b="1" dirty="0" smtClean="0"/>
              <a:t>welfare </a:t>
            </a:r>
            <a:r>
              <a:rPr lang="en-US" sz="4000" dirty="0" smtClean="0"/>
              <a:t>development. </a:t>
            </a:r>
            <a:r>
              <a:rPr lang="en-US" dirty="0" smtClean="0">
                <a:hlinkClick r:id="" action="ppaction://noaction"/>
              </a:rPr>
              <a:t>[1]</a:t>
            </a:r>
            <a:r>
              <a:rPr lang="en-US" sz="3600" dirty="0" smtClean="0"/>
              <a:t>: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600" dirty="0" smtClean="0">
                <a:hlinkClick r:id="" action="ppaction://noaction"/>
              </a:rPr>
              <a:t>[1]</a:t>
            </a:r>
            <a:r>
              <a:rPr lang="en-US" sz="1600" dirty="0" smtClean="0"/>
              <a:t> E. Mandel,1968.</a:t>
            </a:r>
            <a:r>
              <a:rPr lang="en-US" sz="1600" i="1" dirty="0" smtClean="0"/>
              <a:t>Marxist Economic Theory</a:t>
            </a:r>
            <a:r>
              <a:rPr lang="en-US" sz="1600" dirty="0" smtClean="0"/>
              <a:t>. London : Merlin.p.23.43.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068" y="1000108"/>
            <a:ext cx="9721215" cy="55007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000" dirty="0" smtClean="0"/>
              <a:t>He identified </a:t>
            </a:r>
            <a:r>
              <a:rPr lang="en-US" sz="4000" b="1" dirty="0" smtClean="0">
                <a:solidFill>
                  <a:srgbClr val="FFC000"/>
                </a:solidFill>
              </a:rPr>
              <a:t>three types </a:t>
            </a:r>
            <a:r>
              <a:rPr lang="en-US" sz="4000" dirty="0" smtClean="0"/>
              <a:t>or stages of capitalism namely</a:t>
            </a:r>
          </a:p>
          <a:p>
            <a:pPr lvl="1">
              <a:defRPr/>
            </a:pPr>
            <a:r>
              <a:rPr lang="en-US" sz="3600" dirty="0" smtClean="0"/>
              <a:t>(1) industrial capitalism, </a:t>
            </a:r>
          </a:p>
          <a:p>
            <a:pPr lvl="1">
              <a:defRPr/>
            </a:pPr>
            <a:r>
              <a:rPr lang="en-US" sz="3600" dirty="0" smtClean="0"/>
              <a:t>(2) entrepreneurial capitalism, and </a:t>
            </a:r>
          </a:p>
          <a:p>
            <a:pPr lvl="1">
              <a:defRPr/>
            </a:pPr>
            <a:r>
              <a:rPr lang="en-US" sz="3600" dirty="0" smtClean="0"/>
              <a:t> (3) corporate capitalism </a:t>
            </a:r>
          </a:p>
          <a:p>
            <a:pPr>
              <a:defRPr/>
            </a:pPr>
            <a:endParaRPr lang="en-US" sz="4000" dirty="0" smtClean="0"/>
          </a:p>
          <a:p>
            <a:pPr>
              <a:defRPr/>
            </a:pPr>
            <a:r>
              <a:rPr lang="en-US" sz="4000" dirty="0" smtClean="0"/>
              <a:t>and their roles in welfare development as below;-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(1) </a:t>
            </a:r>
            <a:r>
              <a:rPr lang="en-US" u="sng" dirty="0" smtClean="0"/>
              <a:t>the industrial capitalism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465" y="1214423"/>
            <a:ext cx="9352431" cy="503397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000" b="1" dirty="0" smtClean="0"/>
              <a:t>Industrial capitalism </a:t>
            </a:r>
            <a:r>
              <a:rPr lang="en-US" sz="3000" dirty="0" smtClean="0"/>
              <a:t>refers to an economic and social system in which </a:t>
            </a:r>
            <a:r>
              <a:rPr lang="en-US" sz="3000" u="sng" dirty="0" smtClean="0"/>
              <a:t>trade</a:t>
            </a:r>
            <a:r>
              <a:rPr lang="en-US" sz="3000" dirty="0" smtClean="0"/>
              <a:t>, </a:t>
            </a:r>
            <a:r>
              <a:rPr lang="en-US" sz="3000" u="sng" dirty="0" smtClean="0"/>
              <a:t>industry </a:t>
            </a:r>
            <a:r>
              <a:rPr lang="en-US" sz="3000" dirty="0" smtClean="0"/>
              <a:t>and </a:t>
            </a:r>
            <a:r>
              <a:rPr lang="en-US" sz="3000" u="sng" dirty="0" smtClean="0"/>
              <a:t>capital </a:t>
            </a:r>
            <a:r>
              <a:rPr lang="en-US" sz="3000" dirty="0" smtClean="0"/>
              <a:t>are </a:t>
            </a:r>
            <a:r>
              <a:rPr lang="en-US" sz="3000" u="sng" dirty="0" smtClean="0"/>
              <a:t>privately controlled </a:t>
            </a:r>
            <a:r>
              <a:rPr lang="en-US" sz="3000" dirty="0" smtClean="0"/>
              <a:t>and </a:t>
            </a:r>
            <a:r>
              <a:rPr lang="en-US" sz="3000" u="sng" dirty="0" smtClean="0"/>
              <a:t>operated for a profit</a:t>
            </a:r>
            <a:r>
              <a:rPr lang="en-US" sz="3000" dirty="0" smtClean="0"/>
              <a:t>. </a:t>
            </a:r>
          </a:p>
          <a:p>
            <a:pPr>
              <a:defRPr/>
            </a:pPr>
            <a:r>
              <a:rPr lang="en-US" sz="3000" dirty="0" smtClean="0"/>
              <a:t>During the industrial capitalism there was </a:t>
            </a:r>
            <a:r>
              <a:rPr lang="en-US" sz="3000" b="1" dirty="0" smtClean="0">
                <a:solidFill>
                  <a:srgbClr val="FFFF00"/>
                </a:solidFill>
              </a:rPr>
              <a:t>no state welfare </a:t>
            </a:r>
            <a:r>
              <a:rPr lang="en-US" sz="3000" dirty="0" smtClean="0"/>
              <a:t>at all and wherever it existed, it arose from the need to bolster an economy. </a:t>
            </a:r>
          </a:p>
          <a:p>
            <a:pPr>
              <a:defRPr/>
            </a:pPr>
            <a:r>
              <a:rPr lang="en-US" sz="3000" dirty="0" smtClean="0">
                <a:solidFill>
                  <a:srgbClr val="FFFF00"/>
                </a:solidFill>
              </a:rPr>
              <a:t>Sanitation </a:t>
            </a:r>
            <a:r>
              <a:rPr lang="en-US" sz="3000" dirty="0" smtClean="0"/>
              <a:t>and </a:t>
            </a:r>
            <a:r>
              <a:rPr lang="en-US" sz="3000" dirty="0" smtClean="0">
                <a:solidFill>
                  <a:srgbClr val="FFFF00"/>
                </a:solidFill>
              </a:rPr>
              <a:t>housing </a:t>
            </a:r>
            <a:r>
              <a:rPr lang="en-US" sz="3000" dirty="0" smtClean="0"/>
              <a:t>policies were developed to ensure the existence of a </a:t>
            </a:r>
            <a:r>
              <a:rPr lang="en-US" sz="3000" dirty="0" smtClean="0">
                <a:solidFill>
                  <a:srgbClr val="FFFF00"/>
                </a:solidFill>
              </a:rPr>
              <a:t>healthy working population </a:t>
            </a:r>
            <a:r>
              <a:rPr lang="en-US" sz="3000" dirty="0" smtClean="0"/>
              <a:t>housed in the proximity of industrial work places.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5857875" y="6248400"/>
            <a:ext cx="3962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Industrial Capitalism</a:t>
            </a:r>
            <a:r>
              <a:rPr lang="en-US" b="1" u="sng" dirty="0" smtClean="0">
                <a:sym typeface="Wingdings" pitchFamily="2" charset="2"/>
              </a:rPr>
              <a:t> </a:t>
            </a:r>
            <a:r>
              <a:rPr lang="en-US" b="1" u="sng" dirty="0" smtClean="0"/>
              <a:t>No Welfare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(2) </a:t>
            </a:r>
            <a:r>
              <a:rPr lang="en-US" u="sng" dirty="0" smtClean="0"/>
              <a:t>Entrepreneurial Capitalism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465" y="1357299"/>
            <a:ext cx="9423869" cy="489110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200" dirty="0" smtClean="0">
                <a:solidFill>
                  <a:srgbClr val="FFFF00"/>
                </a:solidFill>
              </a:rPr>
              <a:t>19</a:t>
            </a:r>
            <a:r>
              <a:rPr lang="en-US" sz="3200" baseline="30000" dirty="0" smtClean="0">
                <a:solidFill>
                  <a:srgbClr val="FFFF00"/>
                </a:solidFill>
              </a:rPr>
              <a:t>th</a:t>
            </a:r>
            <a:r>
              <a:rPr lang="en-US" sz="3200" dirty="0" smtClean="0">
                <a:solidFill>
                  <a:srgbClr val="FFFF00"/>
                </a:solidFill>
              </a:rPr>
              <a:t> century </a:t>
            </a:r>
            <a:r>
              <a:rPr lang="en-US" sz="3200" dirty="0" smtClean="0"/>
              <a:t>was marked by entrepreneurial capitalism, which is, </a:t>
            </a:r>
            <a:r>
              <a:rPr lang="en-US" sz="3200" dirty="0" smtClean="0">
                <a:solidFill>
                  <a:srgbClr val="FFFF00"/>
                </a:solidFill>
              </a:rPr>
              <a:t>private capital, investing in private start-ups, with potential for a viable harvest. </a:t>
            </a:r>
          </a:p>
          <a:p>
            <a:pPr>
              <a:defRPr/>
            </a:pPr>
            <a:r>
              <a:rPr lang="en-US" sz="3200" dirty="0" smtClean="0"/>
              <a:t>Entrepreneurial capitalism provides </a:t>
            </a:r>
            <a:r>
              <a:rPr lang="en-US" sz="3200" dirty="0" smtClean="0">
                <a:solidFill>
                  <a:srgbClr val="FFFF00"/>
                </a:solidFill>
              </a:rPr>
              <a:t>social security </a:t>
            </a:r>
            <a:r>
              <a:rPr lang="en-US" sz="3200" dirty="0" smtClean="0"/>
              <a:t>measures so that new entrepreneurs can take risk of starting up new businesses.</a:t>
            </a:r>
          </a:p>
          <a:p>
            <a:pPr lvl="1"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Social security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child care</a:t>
            </a:r>
            <a:r>
              <a:rPr lang="en-US" sz="2800" dirty="0" smtClean="0"/>
              <a:t>, </a:t>
            </a:r>
            <a:r>
              <a:rPr lang="en-US" sz="2800" dirty="0" smtClean="0">
                <a:solidFill>
                  <a:srgbClr val="FFFF00"/>
                </a:solidFill>
              </a:rPr>
              <a:t>food stamps</a:t>
            </a:r>
            <a:r>
              <a:rPr lang="en-US" sz="2800" dirty="0" smtClean="0"/>
              <a:t>, </a:t>
            </a:r>
          </a:p>
          <a:p>
            <a:pPr>
              <a:defRPr/>
            </a:pPr>
            <a:r>
              <a:rPr lang="en-US" sz="3000" dirty="0" smtClean="0"/>
              <a:t>publicly funded insurance lowers the risk of starting a business</a:t>
            </a:r>
          </a:p>
          <a:p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0" y="6488668"/>
            <a:ext cx="4556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Entrepreneur</a:t>
            </a:r>
            <a:r>
              <a:rPr lang="en-US" dirty="0" smtClean="0"/>
              <a:t>: risk-taking </a:t>
            </a:r>
            <a:r>
              <a:rPr lang="en-US" dirty="0"/>
              <a:t>businessperson</a:t>
            </a:r>
          </a:p>
        </p:txBody>
      </p:sp>
      <p:sp>
        <p:nvSpPr>
          <p:cNvPr id="5" name="Rectangle 4"/>
          <p:cNvSpPr/>
          <p:nvPr/>
        </p:nvSpPr>
        <p:spPr>
          <a:xfrm>
            <a:off x="5929503" y="6488668"/>
            <a:ext cx="48718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u="sng" dirty="0" smtClean="0"/>
              <a:t>Entrepreneurial Capitalism: </a:t>
            </a:r>
            <a:r>
              <a:rPr lang="en-US" b="1" dirty="0" smtClean="0"/>
              <a:t>Risk Coverage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(3) </a:t>
            </a:r>
            <a:r>
              <a:rPr lang="en-US" u="sng" dirty="0" smtClean="0"/>
              <a:t>Corporate Capitalism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466" y="1428736"/>
            <a:ext cx="9823884" cy="433835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Corporations perforce the state to aid the individuals. </a:t>
            </a:r>
          </a:p>
          <a:p>
            <a:pPr>
              <a:defRPr/>
            </a:pPr>
            <a:r>
              <a:rPr lang="en-US" sz="2800" dirty="0" smtClean="0"/>
              <a:t>The capital intensive operations of large corporations require a </a:t>
            </a:r>
            <a:r>
              <a:rPr lang="en-US" sz="2800" b="1" i="1" dirty="0" smtClean="0">
                <a:solidFill>
                  <a:srgbClr val="FFFF00"/>
                </a:solidFill>
              </a:rPr>
              <a:t>stability of consumption of their products: </a:t>
            </a:r>
            <a:r>
              <a:rPr lang="en-US" sz="2800" i="1" dirty="0" smtClean="0"/>
              <a:t>corporate capitalism respond rather more slowly to the state intervention and provides system of </a:t>
            </a:r>
            <a:r>
              <a:rPr lang="en-US" sz="2800" i="1" dirty="0" smtClean="0">
                <a:solidFill>
                  <a:srgbClr val="FFFF00"/>
                </a:solidFill>
              </a:rPr>
              <a:t>social insurance</a:t>
            </a:r>
            <a:r>
              <a:rPr lang="en-US" sz="2800" i="1" dirty="0" smtClean="0"/>
              <a:t>, </a:t>
            </a:r>
            <a:r>
              <a:rPr lang="en-US" sz="2800" i="1" dirty="0" smtClean="0">
                <a:solidFill>
                  <a:srgbClr val="FFFF00"/>
                </a:solidFill>
              </a:rPr>
              <a:t>social security </a:t>
            </a:r>
            <a:r>
              <a:rPr lang="en-US" sz="2800" i="1" dirty="0" smtClean="0"/>
              <a:t>and </a:t>
            </a:r>
            <a:r>
              <a:rPr lang="en-US" sz="2800" i="1" dirty="0" smtClean="0">
                <a:solidFill>
                  <a:srgbClr val="FFFF00"/>
                </a:solidFill>
              </a:rPr>
              <a:t>unemployment benefit</a:t>
            </a:r>
            <a:r>
              <a:rPr lang="en-US" sz="2800" i="1" dirty="0" smtClean="0"/>
              <a:t>. The workers whose earnings have been interrupted can,, therefore, continue to consume</a:t>
            </a:r>
            <a:r>
              <a:rPr lang="en-US" sz="2800" i="1" dirty="0" smtClean="0"/>
              <a:t>.</a:t>
            </a:r>
            <a:r>
              <a:rPr lang="en-US" sz="2800" i="1" dirty="0" smtClean="0">
                <a:hlinkClick r:id="rId2" action="ppaction://hlinksldjump"/>
              </a:rPr>
              <a:t> [1]</a:t>
            </a:r>
            <a:r>
              <a:rPr lang="en-US" sz="2800" i="1" dirty="0" smtClean="0"/>
              <a:t>” </a:t>
            </a:r>
            <a:endParaRPr lang="en-US" sz="2800" i="1" dirty="0" smtClean="0"/>
          </a:p>
          <a:p>
            <a:pPr>
              <a:defRPr/>
            </a:pPr>
            <a:r>
              <a:rPr lang="en-US" sz="1600" i="1" dirty="0" smtClean="0">
                <a:hlinkClick r:id="rId2" action="ppaction://hlinksldjump"/>
              </a:rPr>
              <a:t>[</a:t>
            </a:r>
            <a:r>
              <a:rPr lang="en-US" sz="1600" i="1" dirty="0" smtClean="0">
                <a:hlinkClick r:id="rId2" action="ppaction://hlinksldjump"/>
              </a:rPr>
              <a:t>1]</a:t>
            </a:r>
            <a:r>
              <a:rPr lang="en-US" sz="1600" i="1" dirty="0" smtClean="0"/>
              <a:t> Michael Sullivan, 1990. </a:t>
            </a:r>
            <a:r>
              <a:rPr lang="en-US" sz="1600" i="1" dirty="0" err="1" smtClean="0"/>
              <a:t>Op.Cit</a:t>
            </a:r>
            <a:r>
              <a:rPr lang="en-US" sz="1600" i="1" dirty="0" smtClean="0"/>
              <a:t>. P.83.</a:t>
            </a:r>
            <a:endParaRPr lang="en-US" sz="2800" i="1" dirty="0" smtClean="0"/>
          </a:p>
          <a:p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43419" y="5863256"/>
            <a:ext cx="6257931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u="sng" dirty="0" smtClean="0"/>
              <a:t>Corporation: </a:t>
            </a:r>
            <a:r>
              <a:rPr lang="en-US" dirty="0" smtClean="0"/>
              <a:t>a </a:t>
            </a:r>
            <a:r>
              <a:rPr lang="en-US" dirty="0"/>
              <a:t>company recognized by law as a single body with its own powers and liabilities, separate from those of the individual members.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140" y="5929330"/>
            <a:ext cx="3857652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u="sng" dirty="0" smtClean="0"/>
              <a:t>Corporate Capitalism</a:t>
            </a:r>
            <a:r>
              <a:rPr lang="en-US" b="1" dirty="0" smtClean="0">
                <a:sym typeface="Wingdings" pitchFamily="2" charset="2"/>
              </a:rPr>
              <a:t>: </a:t>
            </a:r>
            <a:r>
              <a:rPr lang="en-US" dirty="0" smtClean="0"/>
              <a:t>Improving people’s capacity to buy and consume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540068" y="1357298"/>
            <a:ext cx="9721215" cy="473870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 smtClean="0"/>
              <a:t>Moreover, corporate capitalism’s drive to </a:t>
            </a:r>
            <a:r>
              <a:rPr lang="en-US" sz="2800" b="1" dirty="0" smtClean="0"/>
              <a:t>increase productivity, consumption</a:t>
            </a:r>
            <a:r>
              <a:rPr lang="en-US" sz="2800" dirty="0" smtClean="0"/>
              <a:t> and therefore, profit, leads to the introduction of policies for </a:t>
            </a:r>
          </a:p>
          <a:p>
            <a:pPr lvl="1">
              <a:defRPr/>
            </a:pPr>
            <a:r>
              <a:rPr lang="en-US" sz="2600" dirty="0" smtClean="0">
                <a:solidFill>
                  <a:srgbClr val="FFFF00"/>
                </a:solidFill>
              </a:rPr>
              <a:t>mass health </a:t>
            </a:r>
            <a:r>
              <a:rPr lang="en-US" sz="2600" dirty="0" smtClean="0"/>
              <a:t>and </a:t>
            </a:r>
            <a:r>
              <a:rPr lang="en-US" sz="2600" dirty="0" smtClean="0">
                <a:solidFill>
                  <a:srgbClr val="FFFF00"/>
                </a:solidFill>
              </a:rPr>
              <a:t>educational services </a:t>
            </a:r>
          </a:p>
          <a:p>
            <a:pPr>
              <a:defRPr/>
            </a:pPr>
            <a:r>
              <a:rPr lang="en-US" sz="2800" dirty="0" smtClean="0"/>
              <a:t>so that the productivity and productive life of the worker might be increased.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540068" y="1071546"/>
            <a:ext cx="9721215" cy="5024454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This means state intervention in welfare arises from the </a:t>
            </a:r>
            <a:r>
              <a:rPr lang="en-US" sz="2800" dirty="0" smtClean="0">
                <a:solidFill>
                  <a:srgbClr val="FFFF00"/>
                </a:solidFill>
              </a:rPr>
              <a:t>requirements of capitalism</a:t>
            </a:r>
            <a:r>
              <a:rPr lang="en-US" sz="2800" dirty="0" smtClean="0"/>
              <a:t>. </a:t>
            </a:r>
          </a:p>
          <a:p>
            <a:pPr eaLnBrk="1" hangingPunct="1">
              <a:defRPr/>
            </a:pPr>
            <a:r>
              <a:rPr lang="en-US" sz="2800" dirty="0" smtClean="0"/>
              <a:t>According to Powell, it marks neither the end of capitalism</a:t>
            </a:r>
            <a:r>
              <a:rPr lang="en-US" sz="2800" dirty="0" smtClean="0">
                <a:hlinkClick r:id="" action="ppaction://noaction"/>
              </a:rPr>
              <a:t>[2]</a:t>
            </a:r>
            <a:r>
              <a:rPr lang="en-US" sz="2800" dirty="0" smtClean="0"/>
              <a:t> nor its transformation rather </a:t>
            </a:r>
            <a:r>
              <a:rPr lang="en-US" sz="2800" dirty="0" smtClean="0">
                <a:solidFill>
                  <a:srgbClr val="FFFF00"/>
                </a:solidFill>
              </a:rPr>
              <a:t>it strengthens the power and wealth of the powerful and wealthy </a:t>
            </a:r>
            <a:r>
              <a:rPr lang="en-US" sz="2800" dirty="0" smtClean="0"/>
              <a:t>and mark but a new phase in capitalist development</a:t>
            </a:r>
            <a:r>
              <a:rPr lang="en-US" sz="2800" dirty="0" smtClean="0">
                <a:hlinkClick r:id="" action="ppaction://noaction"/>
              </a:rPr>
              <a:t>[3]</a:t>
            </a:r>
            <a:r>
              <a:rPr lang="en-US" sz="2800" dirty="0" smtClean="0"/>
              <a:t>.</a:t>
            </a:r>
          </a:p>
          <a:p>
            <a:pPr eaLnBrk="1" hangingPunct="1">
              <a:defRPr/>
            </a:pPr>
            <a:endParaRPr lang="en-US" sz="2800" dirty="0" smtClean="0"/>
          </a:p>
          <a:p>
            <a:pPr eaLnBrk="1" hangingPunct="1">
              <a:defRPr/>
            </a:pPr>
            <a:r>
              <a:rPr lang="en-US" sz="1800" dirty="0" smtClean="0">
                <a:hlinkClick r:id="" action="ppaction://noaction"/>
              </a:rPr>
              <a:t>[2]</a:t>
            </a:r>
            <a:r>
              <a:rPr lang="en-US" sz="1800" dirty="0" smtClean="0"/>
              <a:t> J.E. Powell, 1969. </a:t>
            </a:r>
            <a:r>
              <a:rPr lang="en-US" sz="1800" i="1" dirty="0" smtClean="0"/>
              <a:t>Freedom and Reality</a:t>
            </a:r>
            <a:r>
              <a:rPr lang="en-US" sz="1800" dirty="0" smtClean="0"/>
              <a:t>. London: Elliot Right way Books.p.34.  </a:t>
            </a:r>
            <a:endParaRPr lang="en-US" sz="1800" dirty="0" smtClean="0">
              <a:hlinkClick r:id="" action="ppaction://noaction"/>
            </a:endParaRPr>
          </a:p>
          <a:p>
            <a:pPr eaLnBrk="1" hangingPunct="1">
              <a:defRPr/>
            </a:pPr>
            <a:r>
              <a:rPr lang="en-US" sz="1800" dirty="0" smtClean="0">
                <a:hlinkClick r:id="" action="ppaction://noaction"/>
              </a:rPr>
              <a:t>[3]</a:t>
            </a:r>
            <a:r>
              <a:rPr lang="en-US" sz="1800" dirty="0" smtClean="0"/>
              <a:t>  </a:t>
            </a:r>
            <a:r>
              <a:rPr lang="en-US" sz="1800" dirty="0" err="1" smtClean="0"/>
              <a:t>C.A.R.Crosland</a:t>
            </a:r>
            <a:r>
              <a:rPr lang="en-US" sz="1800" dirty="0" smtClean="0"/>
              <a:t>, 1952. ‘The Transition from capitalism’ in  R.H.S. Crossman, 1952 (</a:t>
            </a:r>
            <a:r>
              <a:rPr lang="en-US" sz="1800" dirty="0" err="1" smtClean="0"/>
              <a:t>ed</a:t>
            </a:r>
            <a:r>
              <a:rPr lang="en-US" sz="1800" dirty="0" smtClean="0"/>
              <a:t>)</a:t>
            </a:r>
          </a:p>
          <a:p>
            <a:pPr eaLnBrk="1" hangingPunct="1">
              <a:defRPr/>
            </a:pPr>
            <a:r>
              <a:rPr lang="en-US" sz="1800" dirty="0" smtClean="0"/>
              <a:t>    </a:t>
            </a:r>
            <a:r>
              <a:rPr lang="en-US" sz="1800" i="1" dirty="0" smtClean="0"/>
              <a:t>New Fabian Essays</a:t>
            </a:r>
            <a:r>
              <a:rPr lang="en-US" sz="1800" dirty="0" smtClean="0"/>
              <a:t>. London: Turnstile Press. p. 56.</a:t>
            </a:r>
          </a:p>
          <a:p>
            <a:pPr eaLnBrk="1" hangingPunct="1"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7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Theme7</Template>
  <TotalTime>2673</TotalTime>
  <Words>647</Words>
  <Application>Microsoft Office PowerPoint</Application>
  <PresentationFormat>Custom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Theme7</vt:lpstr>
      <vt:lpstr> The Capitalist State and Welfare Development </vt:lpstr>
      <vt:lpstr>Slide 2</vt:lpstr>
      <vt:lpstr>Slide 3</vt:lpstr>
      <vt:lpstr>Slide 4</vt:lpstr>
      <vt:lpstr>(1) the industrial capitalism </vt:lpstr>
      <vt:lpstr>(2) Entrepreneurial Capitalism</vt:lpstr>
      <vt:lpstr>(3) Corporate Capitalism </vt:lpstr>
      <vt:lpstr>Slide 8</vt:lpstr>
      <vt:lpstr>Slide 9</vt:lpstr>
      <vt:lpstr>SUMMARY: CAPITALIST THEORY OF WELFARE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Capitalist State and Welfare Development </dc:title>
  <dc:creator>Imran</dc:creator>
  <cp:lastModifiedBy>Imran</cp:lastModifiedBy>
  <cp:revision>23</cp:revision>
  <dcterms:created xsi:type="dcterms:W3CDTF">2016-10-26T18:13:52Z</dcterms:created>
  <dcterms:modified xsi:type="dcterms:W3CDTF">2019-11-18T16:16:47Z</dcterms:modified>
</cp:coreProperties>
</file>